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5"/>
  </p:handoutMasterIdLst>
  <p:sldIdLst>
    <p:sldId id="256" r:id="rId2"/>
    <p:sldId id="289" r:id="rId3"/>
    <p:sldId id="257" r:id="rId4"/>
    <p:sldId id="264" r:id="rId5"/>
    <p:sldId id="265" r:id="rId6"/>
    <p:sldId id="266" r:id="rId7"/>
    <p:sldId id="290" r:id="rId8"/>
    <p:sldId id="291" r:id="rId9"/>
    <p:sldId id="292" r:id="rId10"/>
    <p:sldId id="293" r:id="rId11"/>
    <p:sldId id="294" r:id="rId12"/>
    <p:sldId id="296" r:id="rId13"/>
    <p:sldId id="28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E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18"/>
    <p:restoredTop sz="94728"/>
  </p:normalViewPr>
  <p:slideViewPr>
    <p:cSldViewPr snapToGrid="0" snapToObjects="1">
      <p:cViewPr varScale="1">
        <p:scale>
          <a:sx n="108" d="100"/>
          <a:sy n="108" d="100"/>
        </p:scale>
        <p:origin x="4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3" d="100"/>
          <a:sy n="83" d="100"/>
        </p:scale>
        <p:origin x="399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33B44650-2780-3B42-96ED-0541B6665F9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CB40E12-4249-D64F-B97B-40E9D89985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2C5CD-0AA0-7C4C-8A08-7EACDF9E9BDC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9A0F40B-C085-EF44-9B45-648D4737293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6FEFE7B-3080-F540-85A2-22787080921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3F028-DB40-A847-8C48-96FEBDE1D2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836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83AA01A-0FFD-C24D-B717-7D2C15DD04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8D10CF-EDAF-534C-BA2F-21DE7D0A747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7672" y="2310063"/>
            <a:ext cx="7583541" cy="1248026"/>
          </a:xfrm>
        </p:spPr>
        <p:txBody>
          <a:bodyPr anchor="t">
            <a:normAutofit/>
          </a:bodyPr>
          <a:lstStyle>
            <a:lvl1pPr algn="l">
              <a:defRPr sz="4400" b="1"/>
            </a:lvl1pPr>
          </a:lstStyle>
          <a:p>
            <a:r>
              <a:rPr lang="ru-RU" dirty="0"/>
              <a:t>Работа с проектами</a:t>
            </a:r>
            <a:br>
              <a:rPr lang="ru-RU" dirty="0"/>
            </a:br>
            <a:r>
              <a:rPr lang="ru-RU" dirty="0"/>
              <a:t>«Родные берега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E667094-37AC-1944-8F3F-E9BFA8F9563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67672" y="1676985"/>
            <a:ext cx="7583541" cy="496553"/>
          </a:xfrm>
        </p:spPr>
        <p:txBody>
          <a:bodyPr anchor="t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Образовательный </a:t>
            </a:r>
            <a:r>
              <a:rPr lang="ru-RU" dirty="0" err="1"/>
              <a:t>вебинар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30440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4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BC145BD-7118-644B-B68F-11ABABB821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54B235-4D4E-264F-88FA-A6128806E7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681037"/>
            <a:ext cx="8486274" cy="1009651"/>
          </a:xfrm>
        </p:spPr>
        <p:txBody>
          <a:bodyPr anchor="t"/>
          <a:lstStyle>
            <a:lvl1pPr>
              <a:defRPr b="1"/>
            </a:lvl1pPr>
          </a:lstStyle>
          <a:p>
            <a:r>
              <a:rPr lang="ru-RU" dirty="0"/>
              <a:t>Цели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6510E6-A4FE-7143-974D-76FA251E1A0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863" y="1825625"/>
            <a:ext cx="8486274" cy="43513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dirty="0"/>
              <a:t>Раз</a:t>
            </a:r>
          </a:p>
          <a:p>
            <a:pPr lvl="0"/>
            <a:r>
              <a:rPr lang="ru-RU" dirty="0"/>
              <a:t>Два</a:t>
            </a:r>
          </a:p>
          <a:p>
            <a:pPr lvl="0"/>
            <a:r>
              <a:rPr lang="ru-RU" dirty="0"/>
              <a:t>Три</a:t>
            </a:r>
          </a:p>
        </p:txBody>
      </p:sp>
    </p:spTree>
    <p:extLst>
      <p:ext uri="{BB962C8B-B14F-4D97-AF65-F5344CB8AC3E}">
        <p14:creationId xmlns:p14="http://schemas.microsoft.com/office/powerpoint/2010/main" val="1785958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B0F7628-8BEE-714E-A294-48E64176AA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54B235-4D4E-264F-88FA-A6128806E7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681037"/>
            <a:ext cx="8486274" cy="1009651"/>
          </a:xfrm>
        </p:spPr>
        <p:txBody>
          <a:bodyPr anchor="t"/>
          <a:lstStyle>
            <a:lvl1pPr>
              <a:defRPr b="1"/>
            </a:lvl1pPr>
          </a:lstStyle>
          <a:p>
            <a:r>
              <a:rPr lang="ru-RU" dirty="0"/>
              <a:t>Задачи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6510E6-A4FE-7143-974D-76FA251E1A0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863" y="1825625"/>
            <a:ext cx="8486274" cy="43513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dirty="0"/>
              <a:t>Раз</a:t>
            </a:r>
          </a:p>
          <a:p>
            <a:pPr lvl="0"/>
            <a:r>
              <a:rPr lang="ru-RU" dirty="0"/>
              <a:t>Два</a:t>
            </a:r>
          </a:p>
          <a:p>
            <a:pPr lvl="0"/>
            <a:r>
              <a:rPr lang="ru-RU" dirty="0"/>
              <a:t>Три</a:t>
            </a:r>
          </a:p>
        </p:txBody>
      </p:sp>
    </p:spTree>
    <p:extLst>
      <p:ext uri="{BB962C8B-B14F-4D97-AF65-F5344CB8AC3E}">
        <p14:creationId xmlns:p14="http://schemas.microsoft.com/office/powerpoint/2010/main" val="920379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Большой логот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F2B5776-8AB6-C446-9E2F-2020688F23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54B235-4D4E-264F-88FA-A6128806E7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681037"/>
            <a:ext cx="5755105" cy="1244016"/>
          </a:xfrm>
        </p:spPr>
        <p:txBody>
          <a:bodyPr anchor="t"/>
          <a:lstStyle>
            <a:lvl1pPr>
              <a:defRPr b="1"/>
            </a:lvl1pPr>
          </a:lstStyle>
          <a:p>
            <a:r>
              <a:rPr lang="ru-RU" dirty="0"/>
              <a:t>Здесь лого можно большой вставить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6510E6-A4FE-7143-974D-76FA251E1A0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62895" y="2293257"/>
            <a:ext cx="5755105" cy="368591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dirty="0"/>
              <a:t>Тезис</a:t>
            </a:r>
          </a:p>
        </p:txBody>
      </p:sp>
    </p:spTree>
    <p:extLst>
      <p:ext uri="{BB962C8B-B14F-4D97-AF65-F5344CB8AC3E}">
        <p14:creationId xmlns:p14="http://schemas.microsoft.com/office/powerpoint/2010/main" val="2986984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Дополнительный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C445890-2B0A-074D-BEDE-31FE8177D8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54B235-4D4E-264F-88FA-A6128806E7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681037"/>
            <a:ext cx="8486274" cy="1009651"/>
          </a:xfrm>
        </p:spPr>
        <p:txBody>
          <a:bodyPr anchor="t"/>
          <a:lstStyle>
            <a:lvl1pPr>
              <a:defRPr b="1"/>
            </a:lvl1pPr>
          </a:lstStyle>
          <a:p>
            <a:r>
              <a:rPr lang="ru-RU" dirty="0"/>
              <a:t>Задачи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6510E6-A4FE-7143-974D-76FA251E1A0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863" y="1825625"/>
            <a:ext cx="8137358" cy="43513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dirty="0"/>
              <a:t>Раз</a:t>
            </a:r>
          </a:p>
          <a:p>
            <a:pPr lvl="0"/>
            <a:r>
              <a:rPr lang="ru-RU" dirty="0"/>
              <a:t>Два</a:t>
            </a:r>
          </a:p>
          <a:p>
            <a:pPr lvl="0"/>
            <a:r>
              <a:rPr lang="ru-RU" dirty="0"/>
              <a:t>Три</a:t>
            </a:r>
          </a:p>
        </p:txBody>
      </p:sp>
    </p:spTree>
    <p:extLst>
      <p:ext uri="{BB962C8B-B14F-4D97-AF65-F5344CB8AC3E}">
        <p14:creationId xmlns:p14="http://schemas.microsoft.com/office/powerpoint/2010/main" val="822207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Дополнительный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ADA0FB9-570D-BC4C-9E87-D8E70A59E8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54B235-4D4E-264F-88FA-A6128806E7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2" y="681037"/>
            <a:ext cx="8654715" cy="1009651"/>
          </a:xfrm>
        </p:spPr>
        <p:txBody>
          <a:bodyPr anchor="t"/>
          <a:lstStyle>
            <a:lvl1pPr>
              <a:defRPr b="1"/>
            </a:lvl1pPr>
          </a:lstStyle>
          <a:p>
            <a:r>
              <a:rPr lang="ru-RU" dirty="0"/>
              <a:t>Задачи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6510E6-A4FE-7143-974D-76FA251E1A0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863" y="1825625"/>
            <a:ext cx="8654716" cy="393750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dirty="0"/>
              <a:t>Раз</a:t>
            </a:r>
          </a:p>
          <a:p>
            <a:pPr lvl="0"/>
            <a:r>
              <a:rPr lang="ru-RU" dirty="0"/>
              <a:t>Два</a:t>
            </a:r>
          </a:p>
          <a:p>
            <a:pPr lvl="0"/>
            <a:r>
              <a:rPr lang="ru-RU" dirty="0"/>
              <a:t>Три</a:t>
            </a:r>
          </a:p>
        </p:txBody>
      </p:sp>
    </p:spTree>
    <p:extLst>
      <p:ext uri="{BB962C8B-B14F-4D97-AF65-F5344CB8AC3E}">
        <p14:creationId xmlns:p14="http://schemas.microsoft.com/office/powerpoint/2010/main" val="4149849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Дополнительный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71761A2-903C-E14A-93A3-F327785546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54B235-4D4E-264F-88FA-A6128806E7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15128" y="681037"/>
            <a:ext cx="8654715" cy="1009651"/>
          </a:xfrm>
        </p:spPr>
        <p:txBody>
          <a:bodyPr anchor="t"/>
          <a:lstStyle>
            <a:lvl1pPr>
              <a:defRPr b="1"/>
            </a:lvl1pPr>
          </a:lstStyle>
          <a:p>
            <a:r>
              <a:rPr lang="ru-RU" dirty="0"/>
              <a:t>Задачи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6510E6-A4FE-7143-974D-76FA251E1A0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715127" y="1825625"/>
            <a:ext cx="8654716" cy="43513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dirty="0"/>
              <a:t>Раз</a:t>
            </a:r>
          </a:p>
          <a:p>
            <a:pPr lvl="0"/>
            <a:r>
              <a:rPr lang="ru-RU" dirty="0"/>
              <a:t>Два</a:t>
            </a:r>
          </a:p>
          <a:p>
            <a:pPr lvl="0"/>
            <a:r>
              <a:rPr lang="ru-RU" dirty="0"/>
              <a:t>Три</a:t>
            </a:r>
          </a:p>
        </p:txBody>
      </p:sp>
    </p:spTree>
    <p:extLst>
      <p:ext uri="{BB962C8B-B14F-4D97-AF65-F5344CB8AC3E}">
        <p14:creationId xmlns:p14="http://schemas.microsoft.com/office/powerpoint/2010/main" val="181623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Много информаци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D06F54F-BEF8-0E4F-880C-45D0CB748E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54B235-4D4E-264F-88FA-A6128806E7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681037"/>
            <a:ext cx="9184105" cy="1009651"/>
          </a:xfrm>
        </p:spPr>
        <p:txBody>
          <a:bodyPr anchor="t"/>
          <a:lstStyle>
            <a:lvl1pPr>
              <a:defRPr b="1"/>
            </a:lvl1pPr>
          </a:lstStyle>
          <a:p>
            <a:r>
              <a:rPr lang="ru-RU" dirty="0"/>
              <a:t>Когда очень много текста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6510E6-A4FE-7143-974D-76FA251E1A0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864" y="1825625"/>
            <a:ext cx="10411326" cy="43513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dirty="0"/>
              <a:t>Раз</a:t>
            </a:r>
          </a:p>
          <a:p>
            <a:pPr lvl="0"/>
            <a:r>
              <a:rPr lang="ru-RU" dirty="0"/>
              <a:t>Два</a:t>
            </a:r>
          </a:p>
          <a:p>
            <a:pPr lvl="0"/>
            <a:r>
              <a:rPr lang="ru-RU" dirty="0"/>
              <a:t>Три</a:t>
            </a:r>
          </a:p>
        </p:txBody>
      </p:sp>
    </p:spTree>
    <p:extLst>
      <p:ext uri="{BB962C8B-B14F-4D97-AF65-F5344CB8AC3E}">
        <p14:creationId xmlns:p14="http://schemas.microsoft.com/office/powerpoint/2010/main" val="3175536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158B9E-4A57-864B-94B3-0238527DC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947" y="35309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E6C7EAC-B60D-984D-BC2A-90A23E4184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2947" y="181359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EC3B4C-9174-0740-B944-A6FAD32603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F723E-703E-924D-8AD3-FCBC63107C67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5C056B-A226-D94A-AF1B-F958158AC2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13E010-8A34-D349-833C-6BB09C9BFF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250CC-BF91-3B42-ACE0-481B88A5A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535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34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D313A2-A4F9-DD48-8750-99AB6C6E96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7672" y="2310063"/>
            <a:ext cx="9656983" cy="2870952"/>
          </a:xfrm>
        </p:spPr>
        <p:txBody>
          <a:bodyPr>
            <a:normAutofit/>
          </a:bodyPr>
          <a:lstStyle/>
          <a:p>
            <a:r>
              <a:rPr lang="ru-RU" dirty="0">
                <a:latin typeface="Helvetica" pitchFamily="2" charset="0"/>
              </a:rPr>
              <a:t>Как правильно оформить документы при направлении платежа в Сбер?</a:t>
            </a:r>
          </a:p>
        </p:txBody>
      </p:sp>
    </p:spTree>
    <p:extLst>
      <p:ext uri="{BB962C8B-B14F-4D97-AF65-F5344CB8AC3E}">
        <p14:creationId xmlns:p14="http://schemas.microsoft.com/office/powerpoint/2010/main" val="30287100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00148F-6543-A641-B4A3-47D35AEF1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681036"/>
            <a:ext cx="8486274" cy="1050109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Статья 6. </a:t>
            </a:r>
            <a:r>
              <a:rPr lang="ru-RU" sz="2400" dirty="0">
                <a:effectLst/>
                <a:latin typeface="+mn-lt"/>
                <a:ea typeface="Calibri" panose="020F0502020204030204" pitchFamily="34" charset="0"/>
              </a:rPr>
              <a:t>Оплата юридических, информационных, консультационных услуг и иные аналогичные расходы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B8C9C446-7953-05BD-DEBE-71D0A87D55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3891944"/>
              </p:ext>
            </p:extLst>
          </p:nvPr>
        </p:nvGraphicFramePr>
        <p:xfrm>
          <a:off x="620489" y="1933422"/>
          <a:ext cx="8416648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8798">
                  <a:extLst>
                    <a:ext uri="{9D8B030D-6E8A-4147-A177-3AD203B41FA5}">
                      <a16:colId xmlns:a16="http://schemas.microsoft.com/office/drawing/2014/main" val="3948088794"/>
                    </a:ext>
                  </a:extLst>
                </a:gridCol>
                <a:gridCol w="3141335">
                  <a:extLst>
                    <a:ext uri="{9D8B030D-6E8A-4147-A177-3AD203B41FA5}">
                      <a16:colId xmlns:a16="http://schemas.microsoft.com/office/drawing/2014/main" val="730391954"/>
                    </a:ext>
                  </a:extLst>
                </a:gridCol>
                <a:gridCol w="2516515">
                  <a:extLst>
                    <a:ext uri="{9D8B030D-6E8A-4147-A177-3AD203B41FA5}">
                      <a16:colId xmlns:a16="http://schemas.microsoft.com/office/drawing/2014/main" val="2873701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Документы, которые необходимо прикрепить к платежу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Образец оформления поля «Назначение платежа»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Требования к документам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688713"/>
                  </a:ext>
                </a:extLst>
              </a:tr>
              <a:tr h="196677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/>
                        <a:t>Договор с исполнителем услуг;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/>
                        <a:t>Счет;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/>
                        <a:t>Акт</a:t>
                      </a:r>
                      <a:endParaRPr lang="ru-RU" sz="14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Оплата услуг  (наименование услуг) за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сч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ср. по дог. Р36-24-1-000000, ст. 6.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Назначение платежа должно соответствовать наименованию услуг, указанных в счете, договоре, акте. В документах (договоре и актах) должно быть указано, какие конкретно услуги, в каком объеме и за какой период выполнены.</a:t>
                      </a:r>
                      <a:endParaRPr lang="ru-RU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2643738"/>
                  </a:ext>
                </a:extLst>
              </a:tr>
              <a:tr h="196677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ru-RU" sz="14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810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4041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00148F-6543-A641-B4A3-47D35AEF1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681036"/>
            <a:ext cx="8486274" cy="464183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Статья 7. </a:t>
            </a:r>
            <a:r>
              <a:rPr lang="ru-RU" sz="2400" dirty="0">
                <a:effectLst/>
                <a:latin typeface="+mn-lt"/>
                <a:ea typeface="Calibri" panose="020F0502020204030204" pitchFamily="34" charset="0"/>
              </a:rPr>
              <a:t>Расходы на проведение мероприятий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B8C9C446-7953-05BD-DEBE-71D0A87D55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5539519"/>
              </p:ext>
            </p:extLst>
          </p:nvPr>
        </p:nvGraphicFramePr>
        <p:xfrm>
          <a:off x="639192" y="1145218"/>
          <a:ext cx="8851037" cy="5031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4748">
                  <a:extLst>
                    <a:ext uri="{9D8B030D-6E8A-4147-A177-3AD203B41FA5}">
                      <a16:colId xmlns:a16="http://schemas.microsoft.com/office/drawing/2014/main" val="3948088794"/>
                    </a:ext>
                  </a:extLst>
                </a:gridCol>
                <a:gridCol w="2942225">
                  <a:extLst>
                    <a:ext uri="{9D8B030D-6E8A-4147-A177-3AD203B41FA5}">
                      <a16:colId xmlns:a16="http://schemas.microsoft.com/office/drawing/2014/main" val="730391954"/>
                    </a:ext>
                  </a:extLst>
                </a:gridCol>
                <a:gridCol w="2794064">
                  <a:extLst>
                    <a:ext uri="{9D8B030D-6E8A-4147-A177-3AD203B41FA5}">
                      <a16:colId xmlns:a16="http://schemas.microsoft.com/office/drawing/2014/main" val="2873701918"/>
                    </a:ext>
                  </a:extLst>
                </a:gridCol>
              </a:tblGrid>
              <a:tr h="12173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Документы, которые необходимо прикрепить к платежу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Образец оформления поля «Назначение платежа»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Требования к документам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688713"/>
                  </a:ext>
                </a:extLst>
              </a:tr>
              <a:tr h="3814387">
                <a:tc>
                  <a:txBody>
                    <a:bodyPr/>
                    <a:lstStyle/>
                    <a:p>
                      <a:r>
                        <a:rPr lang="ru-RU" sz="14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Приобретение имущества: 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/>
                        <a:t>Договор (если заключался);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/>
                        <a:t>Счет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i="1" dirty="0"/>
                        <a:t>Аренда имущества: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/>
                        <a:t>Договор аренды со всеми приложениями;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/>
                        <a:t>Счет;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/>
                        <a:t>Акт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i="1" dirty="0"/>
                        <a:t>Услуги: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/>
                        <a:t>Договор с исполнителем услуг со всеми приложениями;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/>
                        <a:t>Счет;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/>
                        <a:t>Акт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Оплата по счету/договору №___ от___ за (наименование товара, группы товаров, услуги) за </a:t>
                      </a:r>
                      <a:r>
                        <a:rPr lang="ru-RU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сч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ср. по дог. Р36-24-1-000000, ст. 7.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Назначение платежа должно соответствовать наименованию товаров или услуг, указанных документах. 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2643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5530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00148F-6543-A641-B4A3-47D35AEF1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399245"/>
            <a:ext cx="8486274" cy="61281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Статья 9. </a:t>
            </a:r>
            <a:r>
              <a:rPr lang="ru-RU" sz="2400" dirty="0">
                <a:effectLst/>
                <a:latin typeface="+mn-lt"/>
                <a:ea typeface="Calibri" panose="020F0502020204030204" pitchFamily="34" charset="0"/>
              </a:rPr>
              <a:t>Прочие прямые расходы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B8C9C446-7953-05BD-DEBE-71D0A87D55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8936745"/>
              </p:ext>
            </p:extLst>
          </p:nvPr>
        </p:nvGraphicFramePr>
        <p:xfrm>
          <a:off x="577049" y="1393795"/>
          <a:ext cx="8824851" cy="3767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8562">
                  <a:extLst>
                    <a:ext uri="{9D8B030D-6E8A-4147-A177-3AD203B41FA5}">
                      <a16:colId xmlns:a16="http://schemas.microsoft.com/office/drawing/2014/main" val="3948088794"/>
                    </a:ext>
                  </a:extLst>
                </a:gridCol>
                <a:gridCol w="2942225">
                  <a:extLst>
                    <a:ext uri="{9D8B030D-6E8A-4147-A177-3AD203B41FA5}">
                      <a16:colId xmlns:a16="http://schemas.microsoft.com/office/drawing/2014/main" val="730391954"/>
                    </a:ext>
                  </a:extLst>
                </a:gridCol>
                <a:gridCol w="2794064">
                  <a:extLst>
                    <a:ext uri="{9D8B030D-6E8A-4147-A177-3AD203B41FA5}">
                      <a16:colId xmlns:a16="http://schemas.microsoft.com/office/drawing/2014/main" val="2873701918"/>
                    </a:ext>
                  </a:extLst>
                </a:gridCol>
              </a:tblGrid>
              <a:tr h="9106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Документы, которые необходимо прикрепить к платежу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Образец оформления поля «Назначение платежа»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Требования к документам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688713"/>
                  </a:ext>
                </a:extLst>
              </a:tr>
              <a:tr h="2853454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/>
                        <a:t>Договор;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/>
                        <a:t>Счет;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/>
                        <a:t>Акт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Оплата по счету/договору №___ от___ за (наименование товара, услуги) за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сч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ср. по дог. Р36-24-1-000000, ст. 9.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/>
                        <a:t>Назначение платежа должно соответствовать наименованию товаров или услуг, указанных документах. 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2643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0055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B34350-ECA0-7141-9DEE-8CE3508E2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6257" y="2806992"/>
            <a:ext cx="5755105" cy="124401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Helvetica" pitchFamily="2" charset="0"/>
              </a:rPr>
              <a:t>Контакты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18CFE0B0-E743-E7AF-A525-84530E3F5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895" y="2293257"/>
            <a:ext cx="6835432" cy="3685918"/>
          </a:xfrm>
        </p:spPr>
        <p:txBody>
          <a:bodyPr/>
          <a:lstStyle/>
          <a:p>
            <a:r>
              <a:rPr lang="ru-RU" dirty="0">
                <a:effectLst/>
                <a:latin typeface="Helvetica" pitchFamily="2" charset="0"/>
              </a:rPr>
              <a:t>Телефон стационарный: </a:t>
            </a:r>
            <a:endParaRPr lang="en-US" dirty="0">
              <a:effectLst/>
              <a:latin typeface="Helvetica" pitchFamily="2" charset="0"/>
            </a:endParaRPr>
          </a:p>
          <a:p>
            <a:r>
              <a:rPr lang="ru-RU" dirty="0">
                <a:effectLst/>
                <a:latin typeface="Helvetica" pitchFamily="2" charset="0"/>
              </a:rPr>
              <a:t>+7 (473) 202-27-47 (доб. 705</a:t>
            </a:r>
            <a:r>
              <a:rPr lang="en-US" dirty="0">
                <a:effectLst/>
                <a:latin typeface="Helvetica" pitchFamily="2" charset="0"/>
              </a:rPr>
              <a:t> </a:t>
            </a:r>
            <a:r>
              <a:rPr lang="ru-RU" dirty="0">
                <a:effectLst/>
                <a:latin typeface="Helvetica" pitchFamily="2" charset="0"/>
              </a:rPr>
              <a:t>или 706)</a:t>
            </a:r>
          </a:p>
          <a:p>
            <a:r>
              <a:rPr lang="ru-RU" dirty="0">
                <a:effectLst/>
                <a:latin typeface="Helvetica" pitchFamily="2" charset="0"/>
              </a:rPr>
              <a:t>Телефон мобильный: </a:t>
            </a:r>
            <a:endParaRPr lang="en-US" dirty="0">
              <a:effectLst/>
              <a:latin typeface="Helvetica" pitchFamily="2" charset="0"/>
            </a:endParaRPr>
          </a:p>
          <a:p>
            <a:r>
              <a:rPr lang="ru-RU" dirty="0">
                <a:effectLst/>
                <a:latin typeface="Helvetica" pitchFamily="2" charset="0"/>
              </a:rPr>
              <a:t>+7 (910) 024-45-40</a:t>
            </a:r>
          </a:p>
          <a:p>
            <a:r>
              <a:rPr lang="en-US" dirty="0">
                <a:latin typeface="Helvetica" pitchFamily="2" charset="0"/>
              </a:rPr>
              <a:t>sonko@obraz36.ru</a:t>
            </a:r>
            <a:endParaRPr lang="ru-RU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865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A9F837-F7B6-7469-BF37-2D173EA7D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2761"/>
            <a:ext cx="8486274" cy="1250735"/>
          </a:xfrm>
        </p:spPr>
        <p:txBody>
          <a:bodyPr>
            <a:normAutofit fontScale="90000"/>
          </a:bodyPr>
          <a:lstStyle/>
          <a:p>
            <a:r>
              <a:rPr lang="ru-RU" dirty="0"/>
              <a:t>Условия успешного проведения операций в Сбере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A5A211-D22F-5B10-0A2A-423EC8330D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Для успешного проведения операций в Сбере необходимо:</a:t>
            </a:r>
          </a:p>
          <a:p>
            <a:pPr marL="457200" indent="-457200">
              <a:buFontTx/>
              <a:buChar char="-"/>
            </a:pPr>
            <a:r>
              <a:rPr lang="ru-RU" dirty="0"/>
              <a:t>правильно заполнить поле «Назначение платежа»;</a:t>
            </a:r>
          </a:p>
          <a:p>
            <a:pPr marL="457200" indent="-457200">
              <a:buFontTx/>
              <a:buChar char="-"/>
            </a:pPr>
            <a:r>
              <a:rPr lang="ru-RU" dirty="0"/>
              <a:t>приложить соответствующий комплект документов.</a:t>
            </a:r>
          </a:p>
        </p:txBody>
      </p:sp>
    </p:spTree>
    <p:extLst>
      <p:ext uri="{BB962C8B-B14F-4D97-AF65-F5344CB8AC3E}">
        <p14:creationId xmlns:p14="http://schemas.microsoft.com/office/powerpoint/2010/main" val="2540032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00148F-6543-A641-B4A3-47D35AEF1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354335"/>
            <a:ext cx="8486274" cy="788341"/>
          </a:xfrm>
        </p:spPr>
        <p:txBody>
          <a:bodyPr>
            <a:normAutofit/>
          </a:bodyPr>
          <a:lstStyle/>
          <a:p>
            <a:r>
              <a:rPr lang="ru-RU" dirty="0">
                <a:latin typeface="Helvetica" pitchFamily="2" charset="0"/>
              </a:rPr>
              <a:t>Статья 1. Оплата труда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BAD985-6A40-C84E-89F4-726282A1D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070" y="1062146"/>
            <a:ext cx="8486274" cy="4351338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Helvetica" pitchFamily="2" charset="0"/>
              </a:rPr>
              <a:t>1.1. Оплата труда штатных работников</a:t>
            </a:r>
          </a:p>
          <a:p>
            <a:endParaRPr lang="ru-RU" sz="3600" dirty="0">
              <a:latin typeface="Helvetica" pitchFamily="2" charset="0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CBE36966-892C-FFCB-A06D-F198FD61EB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670816"/>
              </p:ext>
            </p:extLst>
          </p:nvPr>
        </p:nvGraphicFramePr>
        <p:xfrm>
          <a:off x="674703" y="1672289"/>
          <a:ext cx="8762261" cy="490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3301">
                  <a:extLst>
                    <a:ext uri="{9D8B030D-6E8A-4147-A177-3AD203B41FA5}">
                      <a16:colId xmlns:a16="http://schemas.microsoft.com/office/drawing/2014/main" val="1814881818"/>
                    </a:ext>
                  </a:extLst>
                </a:gridCol>
                <a:gridCol w="3080551">
                  <a:extLst>
                    <a:ext uri="{9D8B030D-6E8A-4147-A177-3AD203B41FA5}">
                      <a16:colId xmlns:a16="http://schemas.microsoft.com/office/drawing/2014/main" val="4053441752"/>
                    </a:ext>
                  </a:extLst>
                </a:gridCol>
                <a:gridCol w="3018409">
                  <a:extLst>
                    <a:ext uri="{9D8B030D-6E8A-4147-A177-3AD203B41FA5}">
                      <a16:colId xmlns:a16="http://schemas.microsoft.com/office/drawing/2014/main" val="8804146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Документы, которые необходимо прикрепить к платежу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Образец оформления поля «Назначение платежа»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Требования к документам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5800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трудовой договор;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дополнительное соглашение к трудовому договору;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расчетная ведомость с указанием ФИО работников, сумм выплат работникам, удерживаемых из них сумм НДФЛ, а также уплачиваемых страховых взносов.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- Для зачисления на счет Фамилия Имя Отчество (руководитель проекта) зарплата за сентябрь 2024 г., ст.1. за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</a:rPr>
                        <a:t>сч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. ср. по дог. Р36-24-1-000000 Сумма 10000 Без налога (НДС).</a:t>
                      </a:r>
                    </a:p>
                    <a:p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- Аванс по заработной плате по реестру №00 от 00.00.2023 в соответствии с Договором 000000 от 00.00.0000.</a:t>
                      </a:r>
                    </a:p>
                    <a:p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- Аванс по заработной плате за сентябрь 2024 руководителю проекта (согласно договору Р36-24-1-000000, статья 1) НДС не облагается.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При заключении срочного трудового договора на период реализации проекта в документе следует указать название проекта, сроки выполнения работ, наименование должности сотрудника и его функции в проекте.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Если штатный сотрудник привлекается к выполнению работ в проекте, заключается дополнительное соглашение,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котором указывается название проекта, сроки выполнения работ, функции работника в проекте.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7881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3780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00148F-6543-A641-B4A3-47D35AEF1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352563"/>
            <a:ext cx="9272010" cy="1009651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Helvetica" pitchFamily="2" charset="0"/>
              </a:rPr>
              <a:t>1.2. Выплаты физическим лицам за оказание ими услуг (выполнение работ) по гражданско-правовым договорам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F9C78F1D-23A7-5651-49FD-C7DDFC8985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8125688"/>
              </p:ext>
            </p:extLst>
          </p:nvPr>
        </p:nvGraphicFramePr>
        <p:xfrm>
          <a:off x="550863" y="1124288"/>
          <a:ext cx="8486775" cy="54984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8925">
                  <a:extLst>
                    <a:ext uri="{9D8B030D-6E8A-4147-A177-3AD203B41FA5}">
                      <a16:colId xmlns:a16="http://schemas.microsoft.com/office/drawing/2014/main" val="3755716317"/>
                    </a:ext>
                  </a:extLst>
                </a:gridCol>
                <a:gridCol w="2828925">
                  <a:extLst>
                    <a:ext uri="{9D8B030D-6E8A-4147-A177-3AD203B41FA5}">
                      <a16:colId xmlns:a16="http://schemas.microsoft.com/office/drawing/2014/main" val="3326115909"/>
                    </a:ext>
                  </a:extLst>
                </a:gridCol>
                <a:gridCol w="2828925">
                  <a:extLst>
                    <a:ext uri="{9D8B030D-6E8A-4147-A177-3AD203B41FA5}">
                      <a16:colId xmlns:a16="http://schemas.microsoft.com/office/drawing/2014/main" val="3877425103"/>
                    </a:ext>
                  </a:extLst>
                </a:gridCol>
              </a:tblGrid>
              <a:tr h="14587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Документы, которые необходимо прикрепить к платежу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B7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Образец оформления поля «Назначение платежа»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B7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Требования к документам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B7E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8748383"/>
                  </a:ext>
                </a:extLst>
              </a:tr>
              <a:tr h="4039680"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договор оказания услуг (или договор подряда) с конкретизацией оказываемых услуг;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акт выполненных работ, в котором указан конкретный объем или конкретные виды работ и услуг за оплачиваемый  период и их стоимость;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расчетная ведомость (при наличии)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Оплата по дог-</a:t>
                      </a:r>
                      <a:r>
                        <a:rPr lang="ru-RU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ру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подряда № 00 от 00.00.23 (координатор проекта) за август 2024г., дог-р на пред-е гранта №Р36-24-1-000000, ст.1.2.3. НДС не об-</a:t>
                      </a:r>
                      <a:r>
                        <a:rPr lang="ru-RU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ся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Оплата за оказание услуг педагога-психолога с-но акту №2 от 31.08.2024 г по Договору № 00 от 01.08.2024г. в рамках статьи 1, п.1.2 к Договору № Р36-24-1-000000 НДС не облагается.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В документах (договоре и актах) должно быть указано, какие конкретно услуги, в каком объеме и за какой период выполнены.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64302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4785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00148F-6543-A641-B4A3-47D35AEF1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084" y="228276"/>
            <a:ext cx="8486274" cy="1144588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Helvetica" pitchFamily="2" charset="0"/>
              </a:rPr>
              <a:t>Оплата единого налогового платежа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5CB9C7DC-03EC-3B14-1D34-3C864C7321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8545108"/>
              </p:ext>
            </p:extLst>
          </p:nvPr>
        </p:nvGraphicFramePr>
        <p:xfrm>
          <a:off x="616524" y="1368425"/>
          <a:ext cx="8442834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984">
                  <a:extLst>
                    <a:ext uri="{9D8B030D-6E8A-4147-A177-3AD203B41FA5}">
                      <a16:colId xmlns:a16="http://schemas.microsoft.com/office/drawing/2014/main" val="3948088794"/>
                    </a:ext>
                  </a:extLst>
                </a:gridCol>
                <a:gridCol w="3141335">
                  <a:extLst>
                    <a:ext uri="{9D8B030D-6E8A-4147-A177-3AD203B41FA5}">
                      <a16:colId xmlns:a16="http://schemas.microsoft.com/office/drawing/2014/main" val="730391954"/>
                    </a:ext>
                  </a:extLst>
                </a:gridCol>
                <a:gridCol w="2516515">
                  <a:extLst>
                    <a:ext uri="{9D8B030D-6E8A-4147-A177-3AD203B41FA5}">
                      <a16:colId xmlns:a16="http://schemas.microsoft.com/office/drawing/2014/main" val="2873701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Документы, которые необходимо прикрепить к платежу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Образец оформления поля «Назначение платежа»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Требования к документам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688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выписка по налогам и взносам;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трудовые </a:t>
                      </a:r>
                      <a:r>
                        <a:rPr lang="ru-RU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договоры+допсоглашения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или гражданско-правовые </a:t>
                      </a:r>
                      <a:r>
                        <a:rPr lang="ru-RU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договоры+акты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(при оплате НДФЛ);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расчетная ведомость;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расчет НДФЛ (если перечисляется не вся сумма, указанная в расчетной ведомости). </a:t>
                      </a:r>
                      <a:endParaRPr lang="ru-RU" sz="14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Единый налоговый платеж (НДФЛ шт. сотр. за август) За </a:t>
                      </a:r>
                      <a:r>
                        <a:rPr lang="ru-RU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сч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ср. по дог. Р36-24-1-000000, ст. 1. оплата труда.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ЕНП (с аванса штатных сотрудников по </a:t>
                      </a:r>
                      <a:r>
                        <a:rPr lang="ru-RU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дог.гранта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№ Р36-24-1-000000; статья 1., подпункты 1.1 и 1.3) НДС не облагается.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Единый налоговый платеж (Страховые взносы), </a:t>
                      </a:r>
                      <a:r>
                        <a:rPr lang="ru-RU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согл.дог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Р36-24-1-000000, статья 1, пункт 1.3. НДС не облагается.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Единый налоговый платеж (НДФЛ и страховые взносы) (</a:t>
                      </a:r>
                      <a:r>
                        <a:rPr lang="ru-RU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дог.гранта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№Р36-24-1-000000, п. бюджета 1.1.1 - 1000 руб., 1.3.1 - 4800,50 руб.) НДС не облагается.</a:t>
                      </a:r>
                      <a:endParaRPr lang="ru-RU" sz="14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Из приложенного расчета должно быть понятно, какая сумма направляется на оплату и за что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2643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4282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00148F-6543-A641-B4A3-47D35AEF1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681037"/>
            <a:ext cx="8486274" cy="641736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Статья 2. </a:t>
            </a:r>
            <a:r>
              <a:rPr lang="ru-RU" sz="3200" b="1" i="0" dirty="0">
                <a:solidFill>
                  <a:srgbClr val="232B55"/>
                </a:solidFill>
                <a:effectLst/>
                <a:latin typeface="+mn-lt"/>
              </a:rPr>
              <a:t>Командировочные расходы</a:t>
            </a:r>
            <a:endParaRPr lang="ru-RU" sz="3200" dirty="0">
              <a:latin typeface="+mn-lt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B8C9C446-7953-05BD-DEBE-71D0A87D55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8670227"/>
              </p:ext>
            </p:extLst>
          </p:nvPr>
        </p:nvGraphicFramePr>
        <p:xfrm>
          <a:off x="594303" y="1826889"/>
          <a:ext cx="8442834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984">
                  <a:extLst>
                    <a:ext uri="{9D8B030D-6E8A-4147-A177-3AD203B41FA5}">
                      <a16:colId xmlns:a16="http://schemas.microsoft.com/office/drawing/2014/main" val="3948088794"/>
                    </a:ext>
                  </a:extLst>
                </a:gridCol>
                <a:gridCol w="3141335">
                  <a:extLst>
                    <a:ext uri="{9D8B030D-6E8A-4147-A177-3AD203B41FA5}">
                      <a16:colId xmlns:a16="http://schemas.microsoft.com/office/drawing/2014/main" val="730391954"/>
                    </a:ext>
                  </a:extLst>
                </a:gridCol>
                <a:gridCol w="2516515">
                  <a:extLst>
                    <a:ext uri="{9D8B030D-6E8A-4147-A177-3AD203B41FA5}">
                      <a16:colId xmlns:a16="http://schemas.microsoft.com/office/drawing/2014/main" val="2873701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Документы, которые необходимо прикрепить к платежу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Образец оформления поля «Назначение платежа»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Требования к документам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688713"/>
                  </a:ext>
                </a:extLst>
              </a:tr>
              <a:tr h="196677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/>
                        <a:t>проездные документы;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/>
                        <a:t>посадочные талоны (при пользовании воздушным транспортом);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/>
                        <a:t>документы гостиниц (с указанием ФИО проживающих, сроков проживания и категорий номеров);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/>
                        <a:t>кассовые чеки (если применимо);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/>
                        <a:t>авансовый отчет.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Оплата командировочных расходов за </a:t>
                      </a:r>
                      <a:r>
                        <a:rPr lang="ru-RU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сч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ср. по дог. Р36-24-1-000000, ст. 2.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В проездных документах должны быть указаны ФИО, даты, маршрут.</a:t>
                      </a:r>
                    </a:p>
                    <a:p>
                      <a:endParaRPr lang="ru-RU" sz="1400" dirty="0"/>
                    </a:p>
                    <a:p>
                      <a:r>
                        <a:rPr lang="ru-RU" sz="1400" dirty="0"/>
                        <a:t>В документах гостиниц должны быть указаны ФИО проживающих, сроки проживания и категории номеров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2643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7781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00148F-6543-A641-B4A3-47D35AEF1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681037"/>
            <a:ext cx="8486274" cy="641736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Статья 3. </a:t>
            </a:r>
            <a:r>
              <a:rPr lang="ru-RU" sz="3200" b="1" i="0" dirty="0">
                <a:solidFill>
                  <a:srgbClr val="232B55"/>
                </a:solidFill>
                <a:effectLst/>
                <a:latin typeface="+mn-lt"/>
              </a:rPr>
              <a:t>Офисные расходы</a:t>
            </a:r>
            <a:endParaRPr lang="ru-RU" sz="3200" dirty="0">
              <a:latin typeface="+mn-lt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B8C9C446-7953-05BD-DEBE-71D0A87D55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3397891"/>
              </p:ext>
            </p:extLst>
          </p:nvPr>
        </p:nvGraphicFramePr>
        <p:xfrm>
          <a:off x="594303" y="1161064"/>
          <a:ext cx="8442834" cy="542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984">
                  <a:extLst>
                    <a:ext uri="{9D8B030D-6E8A-4147-A177-3AD203B41FA5}">
                      <a16:colId xmlns:a16="http://schemas.microsoft.com/office/drawing/2014/main" val="3948088794"/>
                    </a:ext>
                  </a:extLst>
                </a:gridCol>
                <a:gridCol w="3141335">
                  <a:extLst>
                    <a:ext uri="{9D8B030D-6E8A-4147-A177-3AD203B41FA5}">
                      <a16:colId xmlns:a16="http://schemas.microsoft.com/office/drawing/2014/main" val="730391954"/>
                    </a:ext>
                  </a:extLst>
                </a:gridCol>
                <a:gridCol w="2516515">
                  <a:extLst>
                    <a:ext uri="{9D8B030D-6E8A-4147-A177-3AD203B41FA5}">
                      <a16:colId xmlns:a16="http://schemas.microsoft.com/office/drawing/2014/main" val="2873701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Документы, которые необходимо прикрепить к платежу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Образец оформления поля «Назначение платежа»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Требования к документам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688713"/>
                  </a:ext>
                </a:extLst>
              </a:tr>
              <a:tr h="196677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200" dirty="0"/>
                        <a:t>Аренда помещений и оборудования: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200" dirty="0"/>
                        <a:t>Договор аренды со всеми приложениями, указанными в договоре;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200" dirty="0"/>
                        <a:t>счет на оплату (при наличии)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200" dirty="0"/>
                        <a:t>Содержание помещений: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200" dirty="0"/>
                        <a:t>счета, акты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200" dirty="0"/>
                        <a:t>Приобретение оборудования, мебели: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200" dirty="0"/>
                        <a:t>Договор (при наличии);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200" dirty="0"/>
                        <a:t>Счет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200" dirty="0"/>
                        <a:t>Приобретение ПО: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200" dirty="0"/>
                        <a:t>Счет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200" dirty="0"/>
                        <a:t>Ремонт оборудования, мебели: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200" dirty="0"/>
                        <a:t>Договор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200" dirty="0"/>
                        <a:t>Счет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200" dirty="0"/>
                        <a:t>Акт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200" dirty="0"/>
                        <a:t>Услуги связи, почтовые услуги: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1200" dirty="0"/>
                        <a:t>Договор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1200" dirty="0"/>
                        <a:t>Счет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1200" dirty="0"/>
                        <a:t>Акт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200" dirty="0"/>
                        <a:t>Канцтовары, расходные материалы: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200" dirty="0"/>
                        <a:t>-счет</a:t>
                      </a:r>
                      <a:endParaRPr lang="ru-RU" sz="1400" dirty="0"/>
                    </a:p>
                    <a:p>
                      <a:pPr marL="0" indent="0">
                        <a:buFontTx/>
                        <a:buNone/>
                      </a:pPr>
                      <a:endParaRPr lang="ru-RU" sz="14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Оплата за аренду помещения (содержание помещения, мебель, ПО, ремонт, услуги связи, канцтовары и т.п.) за </a:t>
                      </a:r>
                      <a:r>
                        <a:rPr lang="ru-RU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сч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ср. по дог. Р36-24-1-000000, ст. 3.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Назначение платежа должно соответствовать наименованию товаров и услуг, указанных в счете.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2643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6625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00148F-6543-A641-B4A3-47D35AEF1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681037"/>
            <a:ext cx="8486274" cy="641736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Статья 4. </a:t>
            </a:r>
            <a:r>
              <a:rPr lang="ru-RU" sz="2400" b="1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</a:rPr>
              <a:t>Приобретение, аренда специализированного оборудования, инвентаря и сопутствующие расходы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B8C9C446-7953-05BD-DEBE-71D0A87D55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1703550"/>
              </p:ext>
            </p:extLst>
          </p:nvPr>
        </p:nvGraphicFramePr>
        <p:xfrm>
          <a:off x="550863" y="2430572"/>
          <a:ext cx="8442834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984">
                  <a:extLst>
                    <a:ext uri="{9D8B030D-6E8A-4147-A177-3AD203B41FA5}">
                      <a16:colId xmlns:a16="http://schemas.microsoft.com/office/drawing/2014/main" val="3948088794"/>
                    </a:ext>
                  </a:extLst>
                </a:gridCol>
                <a:gridCol w="3141335">
                  <a:extLst>
                    <a:ext uri="{9D8B030D-6E8A-4147-A177-3AD203B41FA5}">
                      <a16:colId xmlns:a16="http://schemas.microsoft.com/office/drawing/2014/main" val="730391954"/>
                    </a:ext>
                  </a:extLst>
                </a:gridCol>
                <a:gridCol w="2516515">
                  <a:extLst>
                    <a:ext uri="{9D8B030D-6E8A-4147-A177-3AD203B41FA5}">
                      <a16:colId xmlns:a16="http://schemas.microsoft.com/office/drawing/2014/main" val="2873701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Документы, которые необходимо прикрепить к платежу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Образец оформления поля «Назначение платежа»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Требования к документам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688713"/>
                  </a:ext>
                </a:extLst>
              </a:tr>
              <a:tr h="196677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800" dirty="0"/>
                        <a:t>Приобретение имущества: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/>
                        <a:t>счет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800" dirty="0"/>
                        <a:t>Аренда имущества: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/>
                        <a:t>договор;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/>
                        <a:t>счет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14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Оплата за 3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принтер за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сч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ср. по дог. Р36-24-1-000000, ст. 4.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Оплата за аренду демонстрационного оборудования за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сч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ср. по дог. Р36-24-1-000000, ст. 4.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Назначение платежа должно соответствовать наименованию товаров и услуг, указанных в счете.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2643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7243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00148F-6543-A641-B4A3-47D35AEF1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681036"/>
            <a:ext cx="8486274" cy="1050109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Статья 5. </a:t>
            </a:r>
            <a:r>
              <a:rPr lang="ru-RU" sz="2400" b="1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</a:rPr>
              <a:t>Разработка и поддержка сайтов, информационных систем и иные аналогичные расходы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B8C9C446-7953-05BD-DEBE-71D0A87D55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1549051"/>
              </p:ext>
            </p:extLst>
          </p:nvPr>
        </p:nvGraphicFramePr>
        <p:xfrm>
          <a:off x="577049" y="2430572"/>
          <a:ext cx="8416648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8798">
                  <a:extLst>
                    <a:ext uri="{9D8B030D-6E8A-4147-A177-3AD203B41FA5}">
                      <a16:colId xmlns:a16="http://schemas.microsoft.com/office/drawing/2014/main" val="3948088794"/>
                    </a:ext>
                  </a:extLst>
                </a:gridCol>
                <a:gridCol w="3141335">
                  <a:extLst>
                    <a:ext uri="{9D8B030D-6E8A-4147-A177-3AD203B41FA5}">
                      <a16:colId xmlns:a16="http://schemas.microsoft.com/office/drawing/2014/main" val="730391954"/>
                    </a:ext>
                  </a:extLst>
                </a:gridCol>
                <a:gridCol w="2516515">
                  <a:extLst>
                    <a:ext uri="{9D8B030D-6E8A-4147-A177-3AD203B41FA5}">
                      <a16:colId xmlns:a16="http://schemas.microsoft.com/office/drawing/2014/main" val="2873701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Документы, которые необходимо прикрепить к платежу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Образец оформления поля «Назначение платежа»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Требования к документам</a:t>
                      </a:r>
                    </a:p>
                  </a:txBody>
                  <a:tcPr>
                    <a:solidFill>
                      <a:srgbClr val="B7E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688713"/>
                  </a:ext>
                </a:extLst>
              </a:tr>
              <a:tr h="196677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/>
                        <a:t>Договор;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/>
                        <a:t>Счет;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dirty="0"/>
                        <a:t>Акт</a:t>
                      </a:r>
                      <a:endParaRPr lang="ru-RU" sz="14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Оплата услуг по (наименование услуг) за </a:t>
                      </a:r>
                      <a:r>
                        <a:rPr lang="ru-RU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сч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ср. по дог. Р36-24-1-000000, ст. 5.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Назначение платежа должно соответствовать наименованию услуг, указанных в счете.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2643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65104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1426</TotalTime>
  <Words>1290</Words>
  <Application>Microsoft Office PowerPoint</Application>
  <PresentationFormat>Широкоэкранный</PresentationFormat>
  <Paragraphs>146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Helvetica</vt:lpstr>
      <vt:lpstr>Тема Office</vt:lpstr>
      <vt:lpstr>Как правильно оформить документы при направлении платежа в Сбер?</vt:lpstr>
      <vt:lpstr>Условия успешного проведения операций в Сбере</vt:lpstr>
      <vt:lpstr>Статья 1. Оплата труда</vt:lpstr>
      <vt:lpstr>1.2. Выплаты физическим лицам за оказание ими услуг (выполнение работ) по гражданско-правовым договорам</vt:lpstr>
      <vt:lpstr>Оплата единого налогового платежа</vt:lpstr>
      <vt:lpstr>Статья 2. Командировочные расходы</vt:lpstr>
      <vt:lpstr>Статья 3. Офисные расходы</vt:lpstr>
      <vt:lpstr>Статья 4. Приобретение, аренда специализированного оборудования, инвентаря и сопутствующие расходы</vt:lpstr>
      <vt:lpstr>Статья 5. Разработка и поддержка сайтов, информационных систем и иные аналогичные расходы</vt:lpstr>
      <vt:lpstr>Статья 6. Оплата юридических, информационных, консультационных услуг и иные аналогичные расходы</vt:lpstr>
      <vt:lpstr>Статья 7. Расходы на проведение мероприятий</vt:lpstr>
      <vt:lpstr>Статья 9. Прочие прямые расходы</vt:lpstr>
      <vt:lpstr>Контакты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</dc:title>
  <dc:creator>Microsoft Office User</dc:creator>
  <cp:lastModifiedBy>User</cp:lastModifiedBy>
  <cp:revision>9</cp:revision>
  <dcterms:created xsi:type="dcterms:W3CDTF">2022-07-12T13:36:37Z</dcterms:created>
  <dcterms:modified xsi:type="dcterms:W3CDTF">2024-07-31T14:34:08Z</dcterms:modified>
</cp:coreProperties>
</file>